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1"/>
  </p:notesMasterIdLst>
  <p:sldIdLst>
    <p:sldId id="256" r:id="rId2"/>
    <p:sldId id="257" r:id="rId3"/>
    <p:sldId id="269" r:id="rId4"/>
    <p:sldId id="258" r:id="rId5"/>
    <p:sldId id="270" r:id="rId6"/>
    <p:sldId id="266" r:id="rId7"/>
    <p:sldId id="271" r:id="rId8"/>
    <p:sldId id="267" r:id="rId9"/>
    <p:sldId id="272" r:id="rId10"/>
    <p:sldId id="268" r:id="rId11"/>
    <p:sldId id="273" r:id="rId12"/>
    <p:sldId id="260" r:id="rId13"/>
    <p:sldId id="263" r:id="rId14"/>
    <p:sldId id="265" r:id="rId15"/>
    <p:sldId id="278" r:id="rId16"/>
    <p:sldId id="274" r:id="rId17"/>
    <p:sldId id="276" r:id="rId18"/>
    <p:sldId id="277" r:id="rId19"/>
    <p:sldId id="275" r:id="rId2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575" autoAdjust="0"/>
  </p:normalViewPr>
  <p:slideViewPr>
    <p:cSldViewPr>
      <p:cViewPr varScale="1">
        <p:scale>
          <a:sx n="77" d="100"/>
          <a:sy n="77" d="100"/>
        </p:scale>
        <p:origin x="1200" y="108"/>
      </p:cViewPr>
      <p:guideLst>
        <p:guide orient="horz" pos="2160"/>
        <p:guide pos="29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smtClean="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3E54EBCD-E2DA-4F24-9F3B-D2B9E70C3711}" type="datetimeFigureOut">
              <a:rPr lang="en-US"/>
              <a:pPr>
                <a:defRPr/>
              </a:pPr>
              <a:t>9/3/2014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0CC0308F-A1DF-4293-A337-EA0ADF74234A}" type="slidenum">
              <a:rPr lang="en-US"/>
              <a:pPr>
                <a:defRPr/>
              </a:pPr>
              <a:t>‹#›</a:t>
            </a:fld>
            <a:endParaRPr lang="en-US"/>
          </a:p>
        </p:txBody>
      </p:sp>
    </p:spTree>
    <p:extLst>
      <p:ext uri="{BB962C8B-B14F-4D97-AF65-F5344CB8AC3E}">
        <p14:creationId xmlns:p14="http://schemas.microsoft.com/office/powerpoint/2010/main" val="32477227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E4814D5-E1E0-4258-9138-988786E5777C}" type="slidenum">
              <a:rPr lang="en-US" altLang="en-US" sz="1200"/>
              <a:pPr/>
              <a:t>19</a:t>
            </a:fld>
            <a:endParaRPr lang="en-US" altLang="en-US" sz="1200"/>
          </a:p>
        </p:txBody>
      </p:sp>
    </p:spTree>
    <p:extLst>
      <p:ext uri="{BB962C8B-B14F-4D97-AF65-F5344CB8AC3E}">
        <p14:creationId xmlns:p14="http://schemas.microsoft.com/office/powerpoint/2010/main" val="863126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noProof="0" smtClean="0"/>
              <a:t>Click to edit Master title style</a:t>
            </a:r>
          </a:p>
        </p:txBody>
      </p:sp>
      <p:sp>
        <p:nvSpPr>
          <p:cNvPr id="4099"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marL="0" indent="0" algn="ctr">
              <a:buFont typeface="Wingdings" pitchFamily="2" charset="2"/>
              <a:buNone/>
              <a:defRPr>
                <a:solidFill>
                  <a:schemeClr val="bg2"/>
                </a:solidFill>
              </a:defRPr>
            </a:lvl1pPr>
          </a:lstStyle>
          <a:p>
            <a:pPr lvl="0"/>
            <a:r>
              <a:rPr lang="en-US" noProof="0" smtClean="0"/>
              <a:t>Click to edit Master subtitle style</a:t>
            </a:r>
          </a:p>
        </p:txBody>
      </p:sp>
      <p:sp>
        <p:nvSpPr>
          <p:cNvPr id="4" name="Rectangle 4"/>
          <p:cNvSpPr>
            <a:spLocks noGrp="1" noChangeArrowheads="1"/>
          </p:cNvSpPr>
          <p:nvPr>
            <p:ph type="dt" sz="quarter" idx="10"/>
          </p:nvPr>
        </p:nvSpPr>
        <p:spPr>
          <a:xfrm>
            <a:off x="685800" y="6248400"/>
            <a:ext cx="1905000" cy="457200"/>
          </a:xfrm>
        </p:spPr>
        <p:txBody>
          <a:bodyPr/>
          <a:lstStyle>
            <a:lvl1pPr>
              <a:defRPr>
                <a:solidFill>
                  <a:srgbClr val="EAEAEA"/>
                </a:solidFill>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p:spPr>
        <p:txBody>
          <a:bodyPr/>
          <a:lstStyle>
            <a:lvl1pPr>
              <a:defRPr>
                <a:solidFill>
                  <a:srgbClr val="EAEAEA"/>
                </a:solidFill>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smtClean="0">
                <a:solidFill>
                  <a:srgbClr val="EAEAEA"/>
                </a:solidFill>
              </a:defRPr>
            </a:lvl1pPr>
          </a:lstStyle>
          <a:p>
            <a:pPr>
              <a:defRPr/>
            </a:pPr>
            <a:fld id="{336933B2-0157-4734-BED7-7E08FF70388B}" type="slidenum">
              <a:rPr lang="en-US"/>
              <a:pPr>
                <a:defRPr/>
              </a:pPr>
              <a:t>‹#›</a:t>
            </a:fld>
            <a:endParaRPr lang="en-US"/>
          </a:p>
        </p:txBody>
      </p:sp>
    </p:spTree>
    <p:extLst>
      <p:ext uri="{BB962C8B-B14F-4D97-AF65-F5344CB8AC3E}">
        <p14:creationId xmlns:p14="http://schemas.microsoft.com/office/powerpoint/2010/main" val="4190644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BE683CE2-B6D6-421D-B432-C43D402A355B}" type="slidenum">
              <a:rPr lang="en-US"/>
              <a:pPr>
                <a:defRPr/>
              </a:pPr>
              <a:t>‹#›</a:t>
            </a:fld>
            <a:endParaRPr lang="en-US"/>
          </a:p>
        </p:txBody>
      </p:sp>
    </p:spTree>
    <p:extLst>
      <p:ext uri="{BB962C8B-B14F-4D97-AF65-F5344CB8AC3E}">
        <p14:creationId xmlns:p14="http://schemas.microsoft.com/office/powerpoint/2010/main" val="3460169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29985308-5B20-4037-9A20-24A08D567769}" type="slidenum">
              <a:rPr lang="en-US"/>
              <a:pPr>
                <a:defRPr/>
              </a:pPr>
              <a:t>‹#›</a:t>
            </a:fld>
            <a:endParaRPr lang="en-US"/>
          </a:p>
        </p:txBody>
      </p:sp>
    </p:spTree>
    <p:extLst>
      <p:ext uri="{BB962C8B-B14F-4D97-AF65-F5344CB8AC3E}">
        <p14:creationId xmlns:p14="http://schemas.microsoft.com/office/powerpoint/2010/main" val="2922075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B2363AF8-98CF-4048-9083-76327D596240}" type="slidenum">
              <a:rPr lang="en-US"/>
              <a:pPr>
                <a:defRPr/>
              </a:pPr>
              <a:t>‹#›</a:t>
            </a:fld>
            <a:endParaRPr lang="en-US"/>
          </a:p>
        </p:txBody>
      </p:sp>
    </p:spTree>
    <p:extLst>
      <p:ext uri="{BB962C8B-B14F-4D97-AF65-F5344CB8AC3E}">
        <p14:creationId xmlns:p14="http://schemas.microsoft.com/office/powerpoint/2010/main" val="3401555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A0A67B54-F5AC-4F36-80AE-D7437D7C2241}" type="slidenum">
              <a:rPr lang="en-US"/>
              <a:pPr>
                <a:defRPr/>
              </a:pPr>
              <a:t>‹#›</a:t>
            </a:fld>
            <a:endParaRPr lang="en-US"/>
          </a:p>
        </p:txBody>
      </p:sp>
    </p:spTree>
    <p:extLst>
      <p:ext uri="{BB962C8B-B14F-4D97-AF65-F5344CB8AC3E}">
        <p14:creationId xmlns:p14="http://schemas.microsoft.com/office/powerpoint/2010/main" val="3570640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BF1C16AF-1EBF-4C40-8C36-98DADF8BBC39}" type="slidenum">
              <a:rPr lang="en-US"/>
              <a:pPr>
                <a:defRPr/>
              </a:pPr>
              <a:t>‹#›</a:t>
            </a:fld>
            <a:endParaRPr lang="en-US"/>
          </a:p>
        </p:txBody>
      </p:sp>
    </p:spTree>
    <p:extLst>
      <p:ext uri="{BB962C8B-B14F-4D97-AF65-F5344CB8AC3E}">
        <p14:creationId xmlns:p14="http://schemas.microsoft.com/office/powerpoint/2010/main" val="2008289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D4719895-AAD8-4843-A26B-154254018EB4}" type="slidenum">
              <a:rPr lang="en-US"/>
              <a:pPr>
                <a:defRPr/>
              </a:pPr>
              <a:t>‹#›</a:t>
            </a:fld>
            <a:endParaRPr lang="en-US"/>
          </a:p>
        </p:txBody>
      </p:sp>
    </p:spTree>
    <p:extLst>
      <p:ext uri="{BB962C8B-B14F-4D97-AF65-F5344CB8AC3E}">
        <p14:creationId xmlns:p14="http://schemas.microsoft.com/office/powerpoint/2010/main" val="527200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ln/>
        </p:spPr>
        <p:txBody>
          <a:bodyPr/>
          <a:lstStyle>
            <a:lvl1pPr>
              <a:defRPr/>
            </a:lvl1pPr>
          </a:lstStyle>
          <a:p>
            <a:pPr>
              <a:defRPr/>
            </a:pPr>
            <a:endParaRPr lang="en-US"/>
          </a:p>
        </p:txBody>
      </p:sp>
      <p:sp>
        <p:nvSpPr>
          <p:cNvPr id="8" name="Rectangle 4"/>
          <p:cNvSpPr>
            <a:spLocks noGrp="1" noChangeArrowheads="1"/>
          </p:cNvSpPr>
          <p:nvPr>
            <p:ph type="ftr" sz="quarter" idx="11"/>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nvPr>
        </p:nvSpPr>
        <p:spPr>
          <a:ln/>
        </p:spPr>
        <p:txBody>
          <a:bodyPr/>
          <a:lstStyle>
            <a:lvl1pPr>
              <a:defRPr/>
            </a:lvl1pPr>
          </a:lstStyle>
          <a:p>
            <a:pPr>
              <a:defRPr/>
            </a:pPr>
            <a:fld id="{9B8D4D2A-6C80-4606-A4E4-119E94B4B4B7}" type="slidenum">
              <a:rPr lang="en-US"/>
              <a:pPr>
                <a:defRPr/>
              </a:pPr>
              <a:t>‹#›</a:t>
            </a:fld>
            <a:endParaRPr lang="en-US"/>
          </a:p>
        </p:txBody>
      </p:sp>
    </p:spTree>
    <p:extLst>
      <p:ext uri="{BB962C8B-B14F-4D97-AF65-F5344CB8AC3E}">
        <p14:creationId xmlns:p14="http://schemas.microsoft.com/office/powerpoint/2010/main" val="815718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nvPr>
        </p:nvSpPr>
        <p:spPr>
          <a:ln/>
        </p:spPr>
        <p:txBody>
          <a:bodyPr/>
          <a:lstStyle>
            <a:lvl1pPr>
              <a:defRPr/>
            </a:lvl1pPr>
          </a:lstStyle>
          <a:p>
            <a:pPr>
              <a:defRPr/>
            </a:pPr>
            <a:endParaRPr lang="en-US"/>
          </a:p>
        </p:txBody>
      </p:sp>
      <p:sp>
        <p:nvSpPr>
          <p:cNvPr id="4" name="Rectangle 4"/>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1E851137-CE06-42DD-8E1E-76E38C67DE68}" type="slidenum">
              <a:rPr lang="en-US"/>
              <a:pPr>
                <a:defRPr/>
              </a:pPr>
              <a:t>‹#›</a:t>
            </a:fld>
            <a:endParaRPr lang="en-US"/>
          </a:p>
        </p:txBody>
      </p:sp>
    </p:spTree>
    <p:extLst>
      <p:ext uri="{BB962C8B-B14F-4D97-AF65-F5344CB8AC3E}">
        <p14:creationId xmlns:p14="http://schemas.microsoft.com/office/powerpoint/2010/main" val="2066564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p>
        </p:txBody>
      </p:sp>
      <p:sp>
        <p:nvSpPr>
          <p:cNvPr id="3" name="Rectangle 4"/>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E7F06728-3B19-47D2-BE08-B01A5A86261D}" type="slidenum">
              <a:rPr lang="en-US"/>
              <a:pPr>
                <a:defRPr/>
              </a:pPr>
              <a:t>‹#›</a:t>
            </a:fld>
            <a:endParaRPr lang="en-US"/>
          </a:p>
        </p:txBody>
      </p:sp>
    </p:spTree>
    <p:extLst>
      <p:ext uri="{BB962C8B-B14F-4D97-AF65-F5344CB8AC3E}">
        <p14:creationId xmlns:p14="http://schemas.microsoft.com/office/powerpoint/2010/main" val="3657668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311D4D36-B9AB-4DF9-9CD4-DB204BE196EE}" type="slidenum">
              <a:rPr lang="en-US"/>
              <a:pPr>
                <a:defRPr/>
              </a:pPr>
              <a:t>‹#›</a:t>
            </a:fld>
            <a:endParaRPr lang="en-US"/>
          </a:p>
        </p:txBody>
      </p:sp>
    </p:spTree>
    <p:extLst>
      <p:ext uri="{BB962C8B-B14F-4D97-AF65-F5344CB8AC3E}">
        <p14:creationId xmlns:p14="http://schemas.microsoft.com/office/powerpoint/2010/main" val="2099648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E80C420C-59FC-455C-A216-9858FEB207A4}" type="slidenum">
              <a:rPr lang="en-US"/>
              <a:pPr>
                <a:defRPr/>
              </a:pPr>
              <a:t>‹#›</a:t>
            </a:fld>
            <a:endParaRPr lang="en-US"/>
          </a:p>
        </p:txBody>
      </p:sp>
    </p:spTree>
    <p:extLst>
      <p:ext uri="{BB962C8B-B14F-4D97-AF65-F5344CB8AC3E}">
        <p14:creationId xmlns:p14="http://schemas.microsoft.com/office/powerpoint/2010/main" val="1992023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50000"/>
              </a:spcBef>
              <a:defRPr sz="1400"/>
            </a:lvl1pPr>
          </a:lstStyle>
          <a:p>
            <a:pPr>
              <a:defRPr/>
            </a:pPr>
            <a:endParaRPr lang="en-US"/>
          </a:p>
        </p:txBody>
      </p:sp>
      <p:sp>
        <p:nvSpPr>
          <p:cNvPr id="3076" name="Rectangle 4"/>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spcBef>
                <a:spcPct val="50000"/>
              </a:spcBef>
              <a:defRPr sz="1400"/>
            </a:lvl1pPr>
          </a:lstStyle>
          <a:p>
            <a:pPr>
              <a:defRPr/>
            </a:pPr>
            <a:endParaRPr lang="en-US"/>
          </a:p>
        </p:txBody>
      </p:sp>
      <p:sp>
        <p:nvSpPr>
          <p:cNvPr id="3077" name="Rectangle 5"/>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50000"/>
              </a:spcBef>
              <a:defRPr sz="1400" smtClean="0"/>
            </a:lvl1pPr>
          </a:lstStyle>
          <a:p>
            <a:pPr>
              <a:defRPr/>
            </a:pPr>
            <a:fld id="{0A7127B9-903A-47A7-8A81-C09379D3CF0D}" type="slidenum">
              <a:rPr lang="en-US"/>
              <a:pPr>
                <a:defRPr/>
              </a:pPr>
              <a:t>‹#›</a:t>
            </a:fld>
            <a:endParaRPr lang="en-US"/>
          </a:p>
        </p:txBody>
      </p:sp>
      <p:pic>
        <p:nvPicPr>
          <p:cNvPr id="1030" name="Picture 6" descr="strtegic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7"/>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87"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Font typeface="Wingdings" panose="05000000000000000000"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9500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352800" y="990600"/>
            <a:ext cx="5561013" cy="3352800"/>
          </a:xfrm>
        </p:spPr>
        <p:txBody>
          <a:bodyPr/>
          <a:lstStyle/>
          <a:p>
            <a:pPr eaLnBrk="1" hangingPunct="1">
              <a:defRPr/>
            </a:pPr>
            <a:r>
              <a:rPr lang="en-US" sz="10800" dirty="0" smtClean="0"/>
              <a:t>Types of Maps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371600" y="152400"/>
            <a:ext cx="7543800" cy="838200"/>
          </a:xfrm>
        </p:spPr>
        <p:txBody>
          <a:bodyPr/>
          <a:lstStyle/>
          <a:p>
            <a:pPr eaLnBrk="1" hangingPunct="1"/>
            <a:r>
              <a:rPr lang="en-US" altLang="en-US" smtClean="0"/>
              <a:t>Natural Resource Maps </a:t>
            </a:r>
          </a:p>
        </p:txBody>
      </p:sp>
      <p:sp>
        <p:nvSpPr>
          <p:cNvPr id="13315" name="Rectangle 4"/>
          <p:cNvSpPr>
            <a:spLocks noGrp="1" noChangeArrowheads="1"/>
          </p:cNvSpPr>
          <p:nvPr>
            <p:ph type="body" sz="half" idx="1"/>
          </p:nvPr>
        </p:nvSpPr>
        <p:spPr>
          <a:xfrm>
            <a:off x="1371600" y="914400"/>
            <a:ext cx="7772400" cy="1219200"/>
          </a:xfrm>
        </p:spPr>
        <p:txBody>
          <a:bodyPr/>
          <a:lstStyle/>
          <a:p>
            <a:pPr eaLnBrk="1" hangingPunct="1"/>
            <a:r>
              <a:rPr lang="en-US" altLang="en-US" sz="2400" smtClean="0"/>
              <a:t>Natural </a:t>
            </a:r>
            <a:r>
              <a:rPr lang="en-US" altLang="en-US" sz="2400" i="1" smtClean="0"/>
              <a:t>resource maps</a:t>
            </a:r>
            <a:r>
              <a:rPr lang="en-US" altLang="en-US" sz="2400" smtClean="0"/>
              <a:t> provide detailed information about the </a:t>
            </a:r>
            <a:r>
              <a:rPr lang="en-US" altLang="en-US" sz="2400" b="1" u="sng" smtClean="0"/>
              <a:t>natural</a:t>
            </a:r>
            <a:r>
              <a:rPr lang="en-US" altLang="en-US" sz="2400" smtClean="0"/>
              <a:t> resources available on </a:t>
            </a:r>
            <a:r>
              <a:rPr lang="en-US" altLang="en-US" sz="2400" b="1" u="sng" smtClean="0"/>
              <a:t>Earth</a:t>
            </a:r>
            <a:r>
              <a:rPr lang="en-US" altLang="en-US" sz="2400" smtClean="0"/>
              <a:t>.</a:t>
            </a:r>
          </a:p>
        </p:txBody>
      </p:sp>
      <p:pic>
        <p:nvPicPr>
          <p:cNvPr id="13316"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295400" y="1828800"/>
            <a:ext cx="7620000" cy="48006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295400" y="0"/>
            <a:ext cx="7543800" cy="685800"/>
          </a:xfrm>
        </p:spPr>
        <p:txBody>
          <a:bodyPr/>
          <a:lstStyle/>
          <a:p>
            <a:pPr eaLnBrk="1" hangingPunct="1"/>
            <a:r>
              <a:rPr lang="en-US" altLang="en-US" sz="4000" smtClean="0"/>
              <a:t>Natural Resource Map</a:t>
            </a:r>
          </a:p>
        </p:txBody>
      </p:sp>
      <p:pic>
        <p:nvPicPr>
          <p:cNvPr id="14339"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371600" y="609600"/>
            <a:ext cx="7620000" cy="62484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447800" y="152400"/>
            <a:ext cx="7543800" cy="838200"/>
          </a:xfrm>
        </p:spPr>
        <p:txBody>
          <a:bodyPr/>
          <a:lstStyle/>
          <a:p>
            <a:pPr eaLnBrk="1" hangingPunct="1"/>
            <a:r>
              <a:rPr lang="en-US" altLang="en-US" sz="5400" smtClean="0"/>
              <a:t>Global Climates</a:t>
            </a:r>
          </a:p>
        </p:txBody>
      </p:sp>
      <p:sp>
        <p:nvSpPr>
          <p:cNvPr id="8195" name="Rectangle 3"/>
          <p:cNvSpPr>
            <a:spLocks noGrp="1" noChangeArrowheads="1"/>
          </p:cNvSpPr>
          <p:nvPr>
            <p:ph type="body" idx="1"/>
          </p:nvPr>
        </p:nvSpPr>
        <p:spPr>
          <a:xfrm>
            <a:off x="1295400" y="990600"/>
            <a:ext cx="7620000" cy="1752600"/>
          </a:xfrm>
        </p:spPr>
        <p:txBody>
          <a:bodyPr/>
          <a:lstStyle/>
          <a:p>
            <a:pPr eaLnBrk="1" hangingPunct="1">
              <a:lnSpc>
                <a:spcPct val="90000"/>
              </a:lnSpc>
            </a:pPr>
            <a:r>
              <a:rPr lang="en-US" altLang="en-US" sz="2400" smtClean="0"/>
              <a:t>Students generally associate Arctic and Antarctic with cold weather, so students could make the observation that the climate at the poles is cold. This map shows the general climate regions of the world.</a:t>
            </a:r>
          </a:p>
        </p:txBody>
      </p:sp>
      <p:pic>
        <p:nvPicPr>
          <p:cNvPr id="8197" name="Picture 5" descr="globalclim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511425"/>
            <a:ext cx="6705600"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1+#ppt_w/2"/>
                                          </p:val>
                                        </p:tav>
                                        <p:tav tm="100000">
                                          <p:val>
                                            <p:strVal val="#ppt_x"/>
                                          </p:val>
                                        </p:tav>
                                      </p:tavLst>
                                    </p:anim>
                                    <p:anim calcmode="lin" valueType="num">
                                      <p:cBhvr additive="base">
                                        <p:cTn id="8" dur="500" fill="hold"/>
                                        <p:tgtEl>
                                          <p:spTgt spid="81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195">
                                            <p:txEl>
                                              <p:pRg st="0" end="0"/>
                                            </p:txEl>
                                          </p:spTgt>
                                        </p:tgtEl>
                                        <p:attrNameLst>
                                          <p:attrName>style.visibility</p:attrName>
                                        </p:attrNameLst>
                                      </p:cBhvr>
                                      <p:to>
                                        <p:strVal val="visible"/>
                                      </p:to>
                                    </p:set>
                                    <p:anim calcmode="lin" valueType="num">
                                      <p:cBhvr additive="base">
                                        <p:cTn id="13" dur="500" fill="hold"/>
                                        <p:tgtEl>
                                          <p:spTgt spid="819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8197"/>
                                        </p:tgtEl>
                                        <p:attrNameLst>
                                          <p:attrName>style.visibility</p:attrName>
                                        </p:attrNameLst>
                                      </p:cBhvr>
                                      <p:to>
                                        <p:strVal val="visible"/>
                                      </p:to>
                                    </p:set>
                                    <p:anim calcmode="lin" valueType="num">
                                      <p:cBhvr additive="base">
                                        <p:cTn id="19" dur="500" fill="hold"/>
                                        <p:tgtEl>
                                          <p:spTgt spid="8197"/>
                                        </p:tgtEl>
                                        <p:attrNameLst>
                                          <p:attrName>ppt_x</p:attrName>
                                        </p:attrNameLst>
                                      </p:cBhvr>
                                      <p:tavLst>
                                        <p:tav tm="0">
                                          <p:val>
                                            <p:strVal val="1+#ppt_w/2"/>
                                          </p:val>
                                        </p:tav>
                                        <p:tav tm="100000">
                                          <p:val>
                                            <p:strVal val="#ppt_x"/>
                                          </p:val>
                                        </p:tav>
                                      </p:tavLst>
                                    </p:anim>
                                    <p:anim calcmode="lin" valueType="num">
                                      <p:cBhvr additive="base">
                                        <p:cTn id="20" dur="500" fill="hold"/>
                                        <p:tgtEl>
                                          <p:spTgt spid="81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z="8000" dirty="0" smtClean="0"/>
              <a:t>Map Review</a:t>
            </a:r>
          </a:p>
        </p:txBody>
      </p:sp>
      <p:sp>
        <p:nvSpPr>
          <p:cNvPr id="12291" name="Rectangle 3"/>
          <p:cNvSpPr>
            <a:spLocks noGrp="1" noChangeArrowheads="1"/>
          </p:cNvSpPr>
          <p:nvPr>
            <p:ph type="body" idx="1"/>
          </p:nvPr>
        </p:nvSpPr>
        <p:spPr>
          <a:xfrm>
            <a:off x="1371600" y="1981200"/>
            <a:ext cx="7620000" cy="1066800"/>
          </a:xfrm>
        </p:spPr>
        <p:txBody>
          <a:bodyPr/>
          <a:lstStyle/>
          <a:p>
            <a:pPr marL="0" indent="0" eaLnBrk="1" hangingPunct="1">
              <a:buNone/>
            </a:pPr>
            <a:r>
              <a:rPr lang="en-US" altLang="en-US" sz="4000" dirty="0" smtClean="0"/>
              <a:t>1. What </a:t>
            </a:r>
            <a:r>
              <a:rPr lang="en-US" altLang="en-US" sz="4000" dirty="0" smtClean="0"/>
              <a:t>is the purpose of a Political map?</a:t>
            </a:r>
          </a:p>
        </p:txBody>
      </p:sp>
      <p:sp>
        <p:nvSpPr>
          <p:cNvPr id="12292" name="Text Box 4"/>
          <p:cNvSpPr txBox="1">
            <a:spLocks noChangeArrowheads="1"/>
          </p:cNvSpPr>
          <p:nvPr/>
        </p:nvSpPr>
        <p:spPr bwMode="auto">
          <a:xfrm>
            <a:off x="1752600" y="3581400"/>
            <a:ext cx="7010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SzPct val="95000"/>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ClrTx/>
              <a:buFontTx/>
              <a:buNone/>
            </a:pPr>
            <a:r>
              <a:rPr lang="en-US" altLang="en-US" sz="4000" dirty="0"/>
              <a:t>To show man-made borders of countries, states, and cities.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1+#ppt_w/2"/>
                                          </p:val>
                                        </p:tav>
                                        <p:tav tm="100000">
                                          <p:val>
                                            <p:strVal val="#ppt_x"/>
                                          </p:val>
                                        </p:tav>
                                      </p:tavLst>
                                    </p:anim>
                                    <p:anim calcmode="lin" valueType="num">
                                      <p:cBhvr additive="base">
                                        <p:cTn id="8" dur="500" fill="hold"/>
                                        <p:tgtEl>
                                          <p:spTgt spid="122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291">
                                            <p:txEl>
                                              <p:pRg st="0" end="0"/>
                                            </p:txEl>
                                          </p:spTgt>
                                        </p:tgtEl>
                                        <p:attrNameLst>
                                          <p:attrName>style.visibility</p:attrName>
                                        </p:attrNameLst>
                                      </p:cBhvr>
                                      <p:to>
                                        <p:strVal val="visible"/>
                                      </p:to>
                                    </p:set>
                                    <p:anim calcmode="lin" valueType="num">
                                      <p:cBhvr additive="base">
                                        <p:cTn id="13" dur="500" fill="hold"/>
                                        <p:tgtEl>
                                          <p:spTgt spid="12291">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build="p" autoUpdateAnimBg="0"/>
      <p:bldP spid="1229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z="8000" smtClean="0"/>
              <a:t>Map Review</a:t>
            </a:r>
          </a:p>
        </p:txBody>
      </p:sp>
      <p:sp>
        <p:nvSpPr>
          <p:cNvPr id="17411" name="Rectangle 3"/>
          <p:cNvSpPr>
            <a:spLocks noGrp="1" noChangeArrowheads="1"/>
          </p:cNvSpPr>
          <p:nvPr>
            <p:ph type="body" idx="1"/>
          </p:nvPr>
        </p:nvSpPr>
        <p:spPr/>
        <p:txBody>
          <a:bodyPr/>
          <a:lstStyle/>
          <a:p>
            <a:pPr marL="0" indent="0" eaLnBrk="1" hangingPunct="1">
              <a:buNone/>
              <a:defRPr/>
            </a:pPr>
            <a:r>
              <a:rPr lang="en-US" sz="4000" dirty="0" smtClean="0"/>
              <a:t>2. What </a:t>
            </a:r>
            <a:r>
              <a:rPr lang="en-US" sz="4000" dirty="0" smtClean="0"/>
              <a:t>is the purpose of a Physical map?</a:t>
            </a:r>
          </a:p>
          <a:p>
            <a:pPr marL="0" indent="0" eaLnBrk="1" hangingPunct="1">
              <a:buFont typeface="Wingdings" panose="05000000000000000000" pitchFamily="2" charset="2"/>
              <a:buNone/>
              <a:defRPr/>
            </a:pPr>
            <a:endParaRPr lang="en-US" dirty="0" smtClean="0"/>
          </a:p>
          <a:p>
            <a:pPr marL="0" indent="0" eaLnBrk="1" hangingPunct="1">
              <a:buFont typeface="Wingdings" panose="05000000000000000000" pitchFamily="2" charset="2"/>
              <a:buNone/>
              <a:defRPr/>
            </a:pPr>
            <a:r>
              <a:rPr lang="en-US" sz="4000" dirty="0" smtClean="0"/>
              <a:t>Physical maps show what the surface of the world looks like, such as elevation and rivers.</a:t>
            </a:r>
          </a:p>
          <a:p>
            <a:pPr eaLnBrk="1" hangingPunct="1">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1+#ppt_w/2"/>
                                          </p:val>
                                        </p:tav>
                                        <p:tav tm="100000">
                                          <p:val>
                                            <p:strVal val="#ppt_x"/>
                                          </p:val>
                                        </p:tav>
                                      </p:tavLst>
                                    </p:anim>
                                    <p:anim calcmode="lin" valueType="num">
                                      <p:cBhvr additive="base">
                                        <p:cTn id="8" dur="500" fill="hold"/>
                                        <p:tgtEl>
                                          <p:spTgt spid="174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7411">
                                            <p:txEl>
                                              <p:pRg st="0" end="0"/>
                                            </p:txEl>
                                          </p:spTgt>
                                        </p:tgtEl>
                                        <p:attrNameLst>
                                          <p:attrName>style.visibility</p:attrName>
                                        </p:attrNameLst>
                                      </p:cBhvr>
                                      <p:to>
                                        <p:strVal val="visible"/>
                                      </p:to>
                                    </p:set>
                                    <p:anim calcmode="lin" valueType="num">
                                      <p:cBhvr additive="base">
                                        <p:cTn id="13" dur="500" fill="hold"/>
                                        <p:tgtEl>
                                          <p:spTgt spid="17411">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0" y="104775"/>
            <a:ext cx="7543800" cy="1143000"/>
          </a:xfrm>
        </p:spPr>
        <p:txBody>
          <a:bodyPr/>
          <a:lstStyle/>
          <a:p>
            <a:r>
              <a:rPr lang="en-US" altLang="en-US" dirty="0" smtClean="0"/>
              <a:t>3. What </a:t>
            </a:r>
            <a:r>
              <a:rPr lang="en-US" altLang="en-US" dirty="0" smtClean="0"/>
              <a:t>kind of map is this?</a:t>
            </a:r>
          </a:p>
        </p:txBody>
      </p:sp>
      <p:pic>
        <p:nvPicPr>
          <p:cNvPr id="1843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1219200"/>
            <a:ext cx="7696200" cy="5681663"/>
          </a:xfrm>
        </p:spPr>
      </p:pic>
      <p:sp>
        <p:nvSpPr>
          <p:cNvPr id="5" name="TextBox 4"/>
          <p:cNvSpPr txBox="1">
            <a:spLocks noChangeArrowheads="1"/>
          </p:cNvSpPr>
          <p:nvPr/>
        </p:nvSpPr>
        <p:spPr bwMode="auto">
          <a:xfrm>
            <a:off x="3567113" y="1371600"/>
            <a:ext cx="34575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400">
                <a:solidFill>
                  <a:srgbClr val="FF0000"/>
                </a:solidFill>
              </a:rPr>
              <a:t>Resource Map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371600" y="31750"/>
            <a:ext cx="7543800" cy="1143000"/>
          </a:xfrm>
        </p:spPr>
        <p:txBody>
          <a:bodyPr/>
          <a:lstStyle/>
          <a:p>
            <a:r>
              <a:rPr lang="en-US" altLang="en-US" dirty="0" smtClean="0"/>
              <a:t>4. What </a:t>
            </a:r>
            <a:r>
              <a:rPr lang="en-US" altLang="en-US" dirty="0" smtClean="0"/>
              <a:t>kind of map is this?</a:t>
            </a:r>
          </a:p>
        </p:txBody>
      </p:sp>
      <p:pic>
        <p:nvPicPr>
          <p:cNvPr id="1945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90600"/>
            <a:ext cx="464185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6629400" y="1223963"/>
            <a:ext cx="21336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400">
                <a:solidFill>
                  <a:srgbClr val="FF0000"/>
                </a:solidFill>
              </a:rPr>
              <a:t>Physical </a:t>
            </a:r>
          </a:p>
          <a:p>
            <a:pPr eaLnBrk="1" hangingPunct="1"/>
            <a:r>
              <a:rPr lang="en-US" altLang="en-US" sz="4400">
                <a:solidFill>
                  <a:srgbClr val="FF0000"/>
                </a:solidFill>
              </a:rPr>
              <a:t>Map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990600"/>
            <a:ext cx="6934200" cy="572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1"/>
          <p:cNvSpPr>
            <a:spLocks noGrp="1"/>
          </p:cNvSpPr>
          <p:nvPr>
            <p:ph type="title"/>
          </p:nvPr>
        </p:nvSpPr>
        <p:spPr>
          <a:xfrm>
            <a:off x="1333500" y="0"/>
            <a:ext cx="7543800" cy="1143000"/>
          </a:xfrm>
        </p:spPr>
        <p:txBody>
          <a:bodyPr/>
          <a:lstStyle/>
          <a:p>
            <a:r>
              <a:rPr lang="en-US" altLang="en-US" dirty="0" smtClean="0"/>
              <a:t>5. What </a:t>
            </a:r>
            <a:r>
              <a:rPr lang="en-US" altLang="en-US" dirty="0" smtClean="0"/>
              <a:t>kind of map is this?</a:t>
            </a:r>
          </a:p>
        </p:txBody>
      </p:sp>
      <p:sp>
        <p:nvSpPr>
          <p:cNvPr id="5" name="TextBox 4"/>
          <p:cNvSpPr txBox="1">
            <a:spLocks noChangeArrowheads="1"/>
          </p:cNvSpPr>
          <p:nvPr/>
        </p:nvSpPr>
        <p:spPr bwMode="auto">
          <a:xfrm>
            <a:off x="-7938" y="4800600"/>
            <a:ext cx="46085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400">
                <a:solidFill>
                  <a:srgbClr val="FF0000"/>
                </a:solidFill>
              </a:rPr>
              <a:t>Topographical Map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4600" y="2263775"/>
            <a:ext cx="7899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1"/>
          <p:cNvSpPr>
            <a:spLocks noGrp="1"/>
          </p:cNvSpPr>
          <p:nvPr>
            <p:ph type="title"/>
          </p:nvPr>
        </p:nvSpPr>
        <p:spPr/>
        <p:txBody>
          <a:bodyPr/>
          <a:lstStyle/>
          <a:p>
            <a:r>
              <a:rPr lang="en-US" altLang="en-US" dirty="0" smtClean="0"/>
              <a:t>6. What </a:t>
            </a:r>
            <a:r>
              <a:rPr lang="en-US" altLang="en-US" dirty="0" smtClean="0"/>
              <a:t>kind of map is this?</a:t>
            </a:r>
          </a:p>
        </p:txBody>
      </p:sp>
      <p:sp>
        <p:nvSpPr>
          <p:cNvPr id="5" name="TextBox 4"/>
          <p:cNvSpPr txBox="1">
            <a:spLocks noChangeArrowheads="1"/>
          </p:cNvSpPr>
          <p:nvPr/>
        </p:nvSpPr>
        <p:spPr bwMode="auto">
          <a:xfrm>
            <a:off x="3290888" y="1495425"/>
            <a:ext cx="380523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400">
                <a:solidFill>
                  <a:srgbClr val="FF0000"/>
                </a:solidFill>
              </a:rPr>
              <a:t>Population Map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7. </a:t>
            </a:r>
            <a:r>
              <a:rPr lang="en-US" altLang="en-US" sz="4000" dirty="0" smtClean="0"/>
              <a:t>What </a:t>
            </a:r>
            <a:r>
              <a:rPr lang="en-US" altLang="en-US" sz="4000" b="1" u="sng" dirty="0" smtClean="0"/>
              <a:t>2</a:t>
            </a:r>
            <a:r>
              <a:rPr lang="en-US" altLang="en-US" sz="4000" dirty="0" smtClean="0"/>
              <a:t> kinds of maps are shown here?</a:t>
            </a:r>
          </a:p>
        </p:txBody>
      </p:sp>
      <p:sp>
        <p:nvSpPr>
          <p:cNvPr id="22531" name="Content Placeholder 2"/>
          <p:cNvSpPr>
            <a:spLocks noGrp="1"/>
          </p:cNvSpPr>
          <p:nvPr>
            <p:ph idx="1"/>
          </p:nvPr>
        </p:nvSpPr>
        <p:spPr/>
        <p:txBody>
          <a:bodyPr/>
          <a:lstStyle/>
          <a:p>
            <a:endParaRPr lang="en-US" altLang="en-US" smtClean="0"/>
          </a:p>
        </p:txBody>
      </p:sp>
      <p:pic>
        <p:nvPicPr>
          <p:cNvPr id="22532" name="Picture 2" descr="http://studentweb.wilkes.edu/andrew.risser/FinalProjectRisser/Physical%20Map%2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1857375"/>
            <a:ext cx="785495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825625" y="1120775"/>
            <a:ext cx="20669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400">
                <a:solidFill>
                  <a:srgbClr val="FF0000"/>
                </a:solidFill>
              </a:rPr>
              <a:t>Political</a:t>
            </a:r>
          </a:p>
        </p:txBody>
      </p:sp>
      <p:sp>
        <p:nvSpPr>
          <p:cNvPr id="5" name="TextBox 4"/>
          <p:cNvSpPr txBox="1">
            <a:spLocks noChangeArrowheads="1"/>
          </p:cNvSpPr>
          <p:nvPr/>
        </p:nvSpPr>
        <p:spPr bwMode="auto">
          <a:xfrm>
            <a:off x="6477000" y="1120775"/>
            <a:ext cx="20970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400">
                <a:solidFill>
                  <a:srgbClr val="FF0000"/>
                </a:solidFill>
              </a:rPr>
              <a:t>Physical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295400" y="228600"/>
            <a:ext cx="7543800" cy="914400"/>
          </a:xfrm>
        </p:spPr>
        <p:txBody>
          <a:bodyPr/>
          <a:lstStyle/>
          <a:p>
            <a:pPr eaLnBrk="1" hangingPunct="1"/>
            <a:r>
              <a:rPr lang="en-US" altLang="en-US" smtClean="0"/>
              <a:t>Political Maps</a:t>
            </a:r>
          </a:p>
        </p:txBody>
      </p:sp>
      <p:sp>
        <p:nvSpPr>
          <p:cNvPr id="5123" name="Rectangle 3"/>
          <p:cNvSpPr>
            <a:spLocks noGrp="1" noChangeArrowheads="1"/>
          </p:cNvSpPr>
          <p:nvPr>
            <p:ph type="body" idx="1"/>
          </p:nvPr>
        </p:nvSpPr>
        <p:spPr>
          <a:xfrm>
            <a:off x="1295400" y="1066800"/>
            <a:ext cx="7620000" cy="2362200"/>
          </a:xfrm>
        </p:spPr>
        <p:txBody>
          <a:bodyPr/>
          <a:lstStyle/>
          <a:p>
            <a:pPr eaLnBrk="1" hangingPunct="1">
              <a:defRPr/>
            </a:pPr>
            <a:r>
              <a:rPr lang="en-US" smtClean="0"/>
              <a:t>Political maps show how people have </a:t>
            </a:r>
            <a:r>
              <a:rPr lang="en-US" b="1" u="sng" smtClean="0"/>
              <a:t>divided</a:t>
            </a:r>
            <a:r>
              <a:rPr lang="en-US" smtClean="0"/>
              <a:t> places on the Earth into </a:t>
            </a:r>
            <a:r>
              <a:rPr lang="en-US" b="1" u="sng" smtClean="0"/>
              <a:t>countries</a:t>
            </a:r>
            <a:r>
              <a:rPr lang="en-US" smtClean="0"/>
              <a:t>, </a:t>
            </a:r>
            <a:r>
              <a:rPr lang="en-US" b="1" u="sng" smtClean="0">
                <a:effectLst>
                  <a:outerShdw blurRad="38100" dist="38100" dir="2700000" algn="tl">
                    <a:srgbClr val="FFFFFF"/>
                  </a:outerShdw>
                </a:effectLst>
              </a:rPr>
              <a:t>states</a:t>
            </a:r>
            <a:r>
              <a:rPr lang="en-US" smtClean="0"/>
              <a:t>, cities and other units for the purpose of governing them.</a:t>
            </a:r>
          </a:p>
          <a:p>
            <a:pPr eaLnBrk="1" hangingPunct="1">
              <a:buFont typeface="Wingdings" panose="05000000000000000000" pitchFamily="2" charset="2"/>
              <a:buNone/>
              <a:defRPr/>
            </a:pPr>
            <a:endParaRPr lang="en-US" smtClean="0"/>
          </a:p>
        </p:txBody>
      </p:sp>
      <p:pic>
        <p:nvPicPr>
          <p:cNvPr id="5125" name="Picture 5" descr="USAH078-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159125"/>
            <a:ext cx="6172200"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1+#ppt_w/2"/>
                                          </p:val>
                                        </p:tav>
                                        <p:tav tm="100000">
                                          <p:val>
                                            <p:strVal val="#ppt_x"/>
                                          </p:val>
                                        </p:tav>
                                      </p:tavLst>
                                    </p:anim>
                                    <p:anim calcmode="lin" valueType="num">
                                      <p:cBhvr additive="base">
                                        <p:cTn id="8" dur="500" fill="hold"/>
                                        <p:tgtEl>
                                          <p:spTgt spid="51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 calcmode="lin" valueType="num">
                                      <p:cBhvr additive="base">
                                        <p:cTn id="13" dur="500" fill="hold"/>
                                        <p:tgtEl>
                                          <p:spTgt spid="512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5125"/>
                                        </p:tgtEl>
                                        <p:attrNameLst>
                                          <p:attrName>style.visibility</p:attrName>
                                        </p:attrNameLst>
                                      </p:cBhvr>
                                      <p:to>
                                        <p:strVal val="visible"/>
                                      </p:to>
                                    </p:set>
                                    <p:anim calcmode="lin" valueType="num">
                                      <p:cBhvr additive="base">
                                        <p:cTn id="19" dur="500" fill="hold"/>
                                        <p:tgtEl>
                                          <p:spTgt spid="5125"/>
                                        </p:tgtEl>
                                        <p:attrNameLst>
                                          <p:attrName>ppt_x</p:attrName>
                                        </p:attrNameLst>
                                      </p:cBhvr>
                                      <p:tavLst>
                                        <p:tav tm="0">
                                          <p:val>
                                            <p:strVal val="1+#ppt_w/2"/>
                                          </p:val>
                                        </p:tav>
                                        <p:tav tm="100000">
                                          <p:val>
                                            <p:strVal val="#ppt_x"/>
                                          </p:val>
                                        </p:tav>
                                      </p:tavLst>
                                    </p:anim>
                                    <p:anim calcmode="lin" valueType="num">
                                      <p:cBhvr additive="base">
                                        <p:cTn id="20" dur="500" fill="hold"/>
                                        <p:tgtEl>
                                          <p:spTgt spid="51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1371600" y="228600"/>
            <a:ext cx="7543800" cy="838200"/>
          </a:xfrm>
        </p:spPr>
        <p:txBody>
          <a:bodyPr/>
          <a:lstStyle/>
          <a:p>
            <a:pPr eaLnBrk="1" hangingPunct="1"/>
            <a:r>
              <a:rPr lang="en-US" altLang="en-US" smtClean="0"/>
              <a:t>Political Map</a:t>
            </a:r>
          </a:p>
        </p:txBody>
      </p:sp>
      <p:pic>
        <p:nvPicPr>
          <p:cNvPr id="6147"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71600" y="1143000"/>
            <a:ext cx="7620000" cy="55626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1371600" y="-10438"/>
            <a:ext cx="7543800" cy="838200"/>
          </a:xfrm>
        </p:spPr>
        <p:txBody>
          <a:bodyPr/>
          <a:lstStyle/>
          <a:p>
            <a:pPr eaLnBrk="1" hangingPunct="1"/>
            <a:r>
              <a:rPr lang="en-US" altLang="en-US" dirty="0" smtClean="0"/>
              <a:t>Physical Maps</a:t>
            </a:r>
          </a:p>
        </p:txBody>
      </p:sp>
      <p:sp>
        <p:nvSpPr>
          <p:cNvPr id="1027" name="Rectangle 3"/>
          <p:cNvSpPr>
            <a:spLocks noGrp="1" noChangeArrowheads="1"/>
          </p:cNvSpPr>
          <p:nvPr>
            <p:ph type="body" idx="1"/>
          </p:nvPr>
        </p:nvSpPr>
        <p:spPr>
          <a:xfrm>
            <a:off x="1524000" y="762000"/>
            <a:ext cx="7620000" cy="1295400"/>
          </a:xfrm>
        </p:spPr>
        <p:txBody>
          <a:bodyPr/>
          <a:lstStyle/>
          <a:p>
            <a:pPr eaLnBrk="1" hangingPunct="1">
              <a:lnSpc>
                <a:spcPct val="80000"/>
              </a:lnSpc>
            </a:pPr>
            <a:r>
              <a:rPr lang="en-US" altLang="en-US" sz="2800" smtClean="0"/>
              <a:t>Physical maps show what the </a:t>
            </a:r>
            <a:r>
              <a:rPr lang="en-US" altLang="en-US" sz="2800" b="1" u="sng" smtClean="0"/>
              <a:t>surface</a:t>
            </a:r>
            <a:r>
              <a:rPr lang="en-US" altLang="en-US" sz="2800" smtClean="0"/>
              <a:t> of the Earth </a:t>
            </a:r>
            <a:r>
              <a:rPr lang="en-US" altLang="en-US" sz="2800" b="1" u="sng" smtClean="0"/>
              <a:t>looks</a:t>
            </a:r>
            <a:r>
              <a:rPr lang="en-US" altLang="en-US" sz="2800" smtClean="0"/>
              <a:t> like.</a:t>
            </a:r>
          </a:p>
          <a:p>
            <a:pPr eaLnBrk="1" hangingPunct="1">
              <a:lnSpc>
                <a:spcPct val="80000"/>
              </a:lnSpc>
            </a:pPr>
            <a:r>
              <a:rPr lang="en-US" altLang="en-US" sz="2800" smtClean="0"/>
              <a:t>For example, </a:t>
            </a:r>
            <a:r>
              <a:rPr lang="en-US" altLang="en-US" sz="2800" b="1" u="sng" smtClean="0"/>
              <a:t>elevation</a:t>
            </a:r>
          </a:p>
        </p:txBody>
      </p:sp>
      <p:pic>
        <p:nvPicPr>
          <p:cNvPr id="1029" name="Picture 5" descr="worldph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81200"/>
            <a:ext cx="7391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1+#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27">
                                            <p:txEl>
                                              <p:pRg st="0" end="0"/>
                                            </p:txEl>
                                          </p:spTgt>
                                        </p:tgtEl>
                                        <p:attrNameLst>
                                          <p:attrName>style.visibility</p:attrName>
                                        </p:attrNameLst>
                                      </p:cBhvr>
                                      <p:to>
                                        <p:strVal val="visible"/>
                                      </p:to>
                                    </p:set>
                                    <p:anim calcmode="lin" valueType="num">
                                      <p:cBhvr additive="base">
                                        <p:cTn id="13" dur="500" fill="hold"/>
                                        <p:tgtEl>
                                          <p:spTgt spid="102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27">
                                            <p:txEl>
                                              <p:pRg st="1" end="1"/>
                                            </p:txEl>
                                          </p:spTgt>
                                        </p:tgtEl>
                                        <p:attrNameLst>
                                          <p:attrName>style.visibility</p:attrName>
                                        </p:attrNameLst>
                                      </p:cBhvr>
                                      <p:to>
                                        <p:strVal val="visible"/>
                                      </p:to>
                                    </p:set>
                                    <p:anim calcmode="lin" valueType="num">
                                      <p:cBhvr additive="base">
                                        <p:cTn id="19" dur="500" fill="hold"/>
                                        <p:tgtEl>
                                          <p:spTgt spid="1027">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029"/>
                                        </p:tgtEl>
                                        <p:attrNameLst>
                                          <p:attrName>style.visibility</p:attrName>
                                        </p:attrNameLst>
                                      </p:cBhvr>
                                      <p:to>
                                        <p:strVal val="visible"/>
                                      </p:to>
                                    </p:set>
                                    <p:anim calcmode="lin" valueType="num">
                                      <p:cBhvr additive="base">
                                        <p:cTn id="25" dur="500" fill="hold"/>
                                        <p:tgtEl>
                                          <p:spTgt spid="1029"/>
                                        </p:tgtEl>
                                        <p:attrNameLst>
                                          <p:attrName>ppt_x</p:attrName>
                                        </p:attrNameLst>
                                      </p:cBhvr>
                                      <p:tavLst>
                                        <p:tav tm="0">
                                          <p:val>
                                            <p:strVal val="1+#ppt_w/2"/>
                                          </p:val>
                                        </p:tav>
                                        <p:tav tm="100000">
                                          <p:val>
                                            <p:strVal val="#ppt_x"/>
                                          </p:val>
                                        </p:tav>
                                      </p:tavLst>
                                    </p:anim>
                                    <p:anim calcmode="lin" valueType="num">
                                      <p:cBhvr additive="base">
                                        <p:cTn id="26" dur="500" fill="hold"/>
                                        <p:tgtEl>
                                          <p:spTgt spid="10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utoUpdateAnimBg="0"/>
      <p:bldP spid="102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71600" y="0"/>
            <a:ext cx="7543800" cy="914400"/>
          </a:xfrm>
        </p:spPr>
        <p:txBody>
          <a:bodyPr/>
          <a:lstStyle/>
          <a:p>
            <a:pPr eaLnBrk="1" hangingPunct="1"/>
            <a:r>
              <a:rPr lang="en-US" altLang="en-US" smtClean="0"/>
              <a:t>Physical Map</a:t>
            </a:r>
          </a:p>
        </p:txBody>
      </p:sp>
      <p:pic>
        <p:nvPicPr>
          <p:cNvPr id="8195"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71600" y="838200"/>
            <a:ext cx="7620000" cy="58674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371600" y="0"/>
            <a:ext cx="7543800" cy="914400"/>
          </a:xfrm>
        </p:spPr>
        <p:txBody>
          <a:bodyPr/>
          <a:lstStyle/>
          <a:p>
            <a:pPr eaLnBrk="1" hangingPunct="1"/>
            <a:r>
              <a:rPr lang="en-US" altLang="en-US" smtClean="0"/>
              <a:t>Population Maps</a:t>
            </a:r>
          </a:p>
        </p:txBody>
      </p:sp>
      <p:sp>
        <p:nvSpPr>
          <p:cNvPr id="9219" name="Rectangle 5"/>
          <p:cNvSpPr>
            <a:spLocks noGrp="1" noChangeArrowheads="1"/>
          </p:cNvSpPr>
          <p:nvPr>
            <p:ph type="body" sz="half" idx="1"/>
          </p:nvPr>
        </p:nvSpPr>
        <p:spPr>
          <a:xfrm>
            <a:off x="1295400" y="838200"/>
            <a:ext cx="7848600" cy="1295400"/>
          </a:xfrm>
        </p:spPr>
        <p:txBody>
          <a:bodyPr/>
          <a:lstStyle/>
          <a:p>
            <a:pPr eaLnBrk="1" hangingPunct="1"/>
            <a:r>
              <a:rPr lang="en-US" altLang="en-US" sz="2800" smtClean="0"/>
              <a:t>Population maps show the </a:t>
            </a:r>
            <a:r>
              <a:rPr lang="en-US" altLang="en-US" sz="2800" b="1" u="sng" smtClean="0"/>
              <a:t>number</a:t>
            </a:r>
            <a:r>
              <a:rPr lang="en-US" altLang="en-US" sz="2800" smtClean="0"/>
              <a:t> of people living in a certain </a:t>
            </a:r>
            <a:r>
              <a:rPr lang="en-US" altLang="en-US" sz="2800" b="1" u="sng" smtClean="0"/>
              <a:t>area</a:t>
            </a:r>
            <a:r>
              <a:rPr lang="en-US" altLang="en-US" sz="2800" smtClean="0"/>
              <a:t> of land.</a:t>
            </a:r>
          </a:p>
        </p:txBody>
      </p:sp>
      <p:pic>
        <p:nvPicPr>
          <p:cNvPr id="9220" name="Picture 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219200" y="1981200"/>
            <a:ext cx="7772400" cy="48768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95400" y="0"/>
            <a:ext cx="7543800" cy="914400"/>
          </a:xfrm>
        </p:spPr>
        <p:txBody>
          <a:bodyPr/>
          <a:lstStyle/>
          <a:p>
            <a:pPr eaLnBrk="1" hangingPunct="1"/>
            <a:r>
              <a:rPr lang="en-US" altLang="en-US" smtClean="0"/>
              <a:t>Population Map</a:t>
            </a:r>
          </a:p>
        </p:txBody>
      </p:sp>
      <p:pic>
        <p:nvPicPr>
          <p:cNvPr id="10243"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71600" y="914400"/>
            <a:ext cx="7620000" cy="59436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Topographical Map</a:t>
            </a:r>
          </a:p>
        </p:txBody>
      </p:sp>
      <p:sp>
        <p:nvSpPr>
          <p:cNvPr id="11267" name="Rectangle 4"/>
          <p:cNvSpPr>
            <a:spLocks noGrp="1" noChangeArrowheads="1"/>
          </p:cNvSpPr>
          <p:nvPr>
            <p:ph type="body" sz="half" idx="1"/>
          </p:nvPr>
        </p:nvSpPr>
        <p:spPr/>
        <p:txBody>
          <a:bodyPr/>
          <a:lstStyle/>
          <a:p>
            <a:pPr eaLnBrk="1" hangingPunct="1"/>
            <a:r>
              <a:rPr lang="en-US" altLang="en-US" sz="2800" smtClean="0"/>
              <a:t>Topography is </a:t>
            </a:r>
            <a:r>
              <a:rPr lang="en-US" altLang="en-US" sz="2800" b="1" u="sng" smtClean="0"/>
              <a:t>the natural shape of the land. </a:t>
            </a:r>
          </a:p>
          <a:p>
            <a:pPr eaLnBrk="1" hangingPunct="1"/>
            <a:r>
              <a:rPr lang="en-US" altLang="en-US" sz="2800" smtClean="0"/>
              <a:t>A topographic map is a detailed and accurate illustration of </a:t>
            </a:r>
            <a:r>
              <a:rPr lang="en-US" altLang="en-US" sz="2800" b="1" u="sng" smtClean="0"/>
              <a:t>cultural</a:t>
            </a:r>
            <a:r>
              <a:rPr lang="en-US" altLang="en-US" sz="2800" smtClean="0"/>
              <a:t> and </a:t>
            </a:r>
            <a:r>
              <a:rPr lang="en-US" altLang="en-US" sz="2800" b="1" u="sng" smtClean="0"/>
              <a:t>natural </a:t>
            </a:r>
            <a:r>
              <a:rPr lang="en-US" altLang="en-US" sz="2800" smtClean="0"/>
              <a:t>features on the ground. </a:t>
            </a:r>
          </a:p>
        </p:txBody>
      </p:sp>
      <p:pic>
        <p:nvPicPr>
          <p:cNvPr id="11268"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57800" y="2171700"/>
            <a:ext cx="3733800" cy="37338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371600" y="228600"/>
            <a:ext cx="7543800" cy="914400"/>
          </a:xfrm>
        </p:spPr>
        <p:txBody>
          <a:bodyPr/>
          <a:lstStyle/>
          <a:p>
            <a:pPr eaLnBrk="1" hangingPunct="1"/>
            <a:r>
              <a:rPr lang="en-US" altLang="en-US" smtClean="0"/>
              <a:t>Topographical Map</a:t>
            </a:r>
          </a:p>
        </p:txBody>
      </p:sp>
      <p:pic>
        <p:nvPicPr>
          <p:cNvPr id="12291"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71600" y="1143000"/>
            <a:ext cx="7620000" cy="57150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Files\powerpoint2000\Templates\Presentation Designs\Strategic.pot</Template>
  <TotalTime>713</TotalTime>
  <Words>276</Words>
  <Application>Microsoft Office PowerPoint</Application>
  <PresentationFormat>On-screen Show (4:3)</PresentationFormat>
  <Paragraphs>40</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vt:lpstr>
      <vt:lpstr>Times New Roman</vt:lpstr>
      <vt:lpstr>Wingdings</vt:lpstr>
      <vt:lpstr>Strategic</vt:lpstr>
      <vt:lpstr>Types of Maps</vt:lpstr>
      <vt:lpstr>Political Maps</vt:lpstr>
      <vt:lpstr>Political Map</vt:lpstr>
      <vt:lpstr>Physical Maps</vt:lpstr>
      <vt:lpstr>Physical Map</vt:lpstr>
      <vt:lpstr>Population Maps</vt:lpstr>
      <vt:lpstr>Population Map</vt:lpstr>
      <vt:lpstr>Topographical Map</vt:lpstr>
      <vt:lpstr>Topographical Map</vt:lpstr>
      <vt:lpstr>Natural Resource Maps </vt:lpstr>
      <vt:lpstr>Natural Resource Map</vt:lpstr>
      <vt:lpstr>Global Climates</vt:lpstr>
      <vt:lpstr>Map Review</vt:lpstr>
      <vt:lpstr>Map Review</vt:lpstr>
      <vt:lpstr>3. What kind of map is this?</vt:lpstr>
      <vt:lpstr>4. What kind of map is this?</vt:lpstr>
      <vt:lpstr>5. What kind of map is this?</vt:lpstr>
      <vt:lpstr>6. What kind of map is this?</vt:lpstr>
      <vt:lpstr>7. What 2 kinds of maps are shown here?</vt:lpstr>
    </vt:vector>
  </TitlesOfParts>
  <Company>Jefferson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Jefferson County Schools</dc:creator>
  <cp:lastModifiedBy>tstrezo</cp:lastModifiedBy>
  <cp:revision>18</cp:revision>
  <dcterms:created xsi:type="dcterms:W3CDTF">2004-06-03T14:59:20Z</dcterms:created>
  <dcterms:modified xsi:type="dcterms:W3CDTF">2014-09-03T22:16:04Z</dcterms:modified>
</cp:coreProperties>
</file>